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010400" cy="92964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">
          <p15:clr>
            <a:srgbClr val="A4A3A4"/>
          </p15:clr>
        </p15:guide>
        <p15:guide id="2" pos="288">
          <p15:clr>
            <a:srgbClr val="A4A3A4"/>
          </p15:clr>
        </p15:guide>
        <p15:guide id="3" pos="4608">
          <p15:clr>
            <a:srgbClr val="A4A3A4"/>
          </p15:clr>
        </p15:guide>
        <p15:guide id="4" orient="horz" pos="6120">
          <p15:clr>
            <a:srgbClr val="A4A3A4"/>
          </p15:clr>
        </p15:guide>
        <p15:guide id="5" pos="1512">
          <p15:clr>
            <a:srgbClr val="A4A3A4"/>
          </p15:clr>
        </p15:guide>
        <p15:guide id="6" pos="307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iy7n256oFRosohGwQk/yCBQdVu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4801C3-32F3-4E6A-B5E0-6A06C2C0C158}" v="1" dt="2026-09-15T17:55:49.952"/>
  </p1510:revLst>
</p1510:revInfo>
</file>

<file path=ppt/tableStyles.xml><?xml version="1.0" encoding="utf-8"?>
<a:tblStyleLst xmlns:a="http://schemas.openxmlformats.org/drawingml/2006/main" def="{2D57039D-A7CA-420F-BB65-53D0BB24696A}">
  <a:tblStyle styleId="{2D57039D-A7CA-420F-BB65-53D0BB24696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5" autoAdjust="0"/>
    <p:restoredTop sz="94668"/>
  </p:normalViewPr>
  <p:slideViewPr>
    <p:cSldViewPr snapToGrid="0">
      <p:cViewPr>
        <p:scale>
          <a:sx n="120" d="100"/>
          <a:sy n="120" d="100"/>
        </p:scale>
        <p:origin x="1902" y="-2928"/>
      </p:cViewPr>
      <p:guideLst>
        <p:guide orient="horz" pos="216"/>
        <p:guide pos="288"/>
        <p:guide pos="4608"/>
        <p:guide orient="horz" pos="6120"/>
        <p:guide pos="1512"/>
        <p:guide pos="3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21" Type="http://schemas.microsoft.com/office/2016/11/relationships/changesInfo" Target="changesInfos/changesInfo1.xml"/><Relationship Id="rId7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19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arley" userId="f6e24b1c-9a6b-46aa-9cba-9fd57a93bcd3" providerId="ADAL" clId="{DA4B6C94-B74E-44F7-940F-0356F15EF269}"/>
    <pc:docChg chg="undo custSel modSld modNotesMaster">
      <pc:chgData name="Maria Darley" userId="f6e24b1c-9a6b-46aa-9cba-9fd57a93bcd3" providerId="ADAL" clId="{DA4B6C94-B74E-44F7-940F-0356F15EF269}" dt="2026-09-15T18:10:15.892" v="314" actId="1076"/>
      <pc:docMkLst>
        <pc:docMk/>
      </pc:docMkLst>
      <pc:sldChg chg="modSp mod modNotes">
        <pc:chgData name="Maria Darley" userId="f6e24b1c-9a6b-46aa-9cba-9fd57a93bcd3" providerId="ADAL" clId="{DA4B6C94-B74E-44F7-940F-0356F15EF269}" dt="2026-09-15T18:10:15.892" v="314" actId="1076"/>
        <pc:sldMkLst>
          <pc:docMk/>
          <pc:sldMk cId="0" sldId="256"/>
        </pc:sldMkLst>
        <pc:spChg chg="mod">
          <ac:chgData name="Maria Darley" userId="f6e24b1c-9a6b-46aa-9cba-9fd57a93bcd3" providerId="ADAL" clId="{DA4B6C94-B74E-44F7-940F-0356F15EF269}" dt="2026-09-15T18:09:24.248" v="312" actId="20577"/>
          <ac:spMkLst>
            <pc:docMk/>
            <pc:sldMk cId="0" sldId="256"/>
            <ac:spMk id="7" creationId="{6FFAD60F-BE02-1A9A-9231-2F8069231CF1}"/>
          </ac:spMkLst>
        </pc:spChg>
        <pc:spChg chg="mod">
          <ac:chgData name="Maria Darley" userId="f6e24b1c-9a6b-46aa-9cba-9fd57a93bcd3" providerId="ADAL" clId="{DA4B6C94-B74E-44F7-940F-0356F15EF269}" dt="2026-09-15T17:55:49.952" v="276"/>
          <ac:spMkLst>
            <pc:docMk/>
            <pc:sldMk cId="0" sldId="256"/>
            <ac:spMk id="84" creationId="{00000000-0000-0000-0000-000000000000}"/>
          </ac:spMkLst>
        </pc:spChg>
        <pc:spChg chg="mod">
          <ac:chgData name="Maria Darley" userId="f6e24b1c-9a6b-46aa-9cba-9fd57a93bcd3" providerId="ADAL" clId="{DA4B6C94-B74E-44F7-940F-0356F15EF269}" dt="2026-09-14T18:29:21.540" v="271" actId="14100"/>
          <ac:spMkLst>
            <pc:docMk/>
            <pc:sldMk cId="0" sldId="256"/>
            <ac:spMk id="89" creationId="{00000000-0000-0000-0000-000000000000}"/>
          </ac:spMkLst>
        </pc:spChg>
        <pc:spChg chg="mod">
          <ac:chgData name="Maria Darley" userId="f6e24b1c-9a6b-46aa-9cba-9fd57a93bcd3" providerId="ADAL" clId="{DA4B6C94-B74E-44F7-940F-0356F15EF269}" dt="2026-09-14T15:38:32.776" v="119" actId="6549"/>
          <ac:spMkLst>
            <pc:docMk/>
            <pc:sldMk cId="0" sldId="256"/>
            <ac:spMk id="96" creationId="{00000000-0000-0000-0000-000000000000}"/>
          </ac:spMkLst>
        </pc:spChg>
        <pc:spChg chg="mod">
          <ac:chgData name="Maria Darley" userId="f6e24b1c-9a6b-46aa-9cba-9fd57a93bcd3" providerId="ADAL" clId="{DA4B6C94-B74E-44F7-940F-0356F15EF269}" dt="2026-09-14T15:38:00.232" v="116" actId="1036"/>
          <ac:spMkLst>
            <pc:docMk/>
            <pc:sldMk cId="0" sldId="256"/>
            <ac:spMk id="97" creationId="{00000000-0000-0000-0000-000000000000}"/>
          </ac:spMkLst>
        </pc:spChg>
        <pc:spChg chg="mod">
          <ac:chgData name="Maria Darley" userId="f6e24b1c-9a6b-46aa-9cba-9fd57a93bcd3" providerId="ADAL" clId="{DA4B6C94-B74E-44F7-940F-0356F15EF269}" dt="2026-09-15T17:55:35.936" v="273" actId="20577"/>
          <ac:spMkLst>
            <pc:docMk/>
            <pc:sldMk cId="0" sldId="256"/>
            <ac:spMk id="98" creationId="{00000000-0000-0000-0000-000000000000}"/>
          </ac:spMkLst>
        </pc:spChg>
        <pc:spChg chg="mod">
          <ac:chgData name="Maria Darley" userId="f6e24b1c-9a6b-46aa-9cba-9fd57a93bcd3" providerId="ADAL" clId="{DA4B6C94-B74E-44F7-940F-0356F15EF269}" dt="2026-09-14T18:27:18.718" v="260" actId="1076"/>
          <ac:spMkLst>
            <pc:docMk/>
            <pc:sldMk cId="0" sldId="256"/>
            <ac:spMk id="99" creationId="{00000000-0000-0000-0000-000000000000}"/>
          </ac:spMkLst>
        </pc:spChg>
        <pc:spChg chg="mod">
          <ac:chgData name="Maria Darley" userId="f6e24b1c-9a6b-46aa-9cba-9fd57a93bcd3" providerId="ADAL" clId="{DA4B6C94-B74E-44F7-940F-0356F15EF269}" dt="2026-09-14T18:27:24.478" v="261" actId="14100"/>
          <ac:spMkLst>
            <pc:docMk/>
            <pc:sldMk cId="0" sldId="256"/>
            <ac:spMk id="100" creationId="{00000000-0000-0000-0000-000000000000}"/>
          </ac:spMkLst>
        </pc:spChg>
        <pc:spChg chg="mod">
          <ac:chgData name="Maria Darley" userId="f6e24b1c-9a6b-46aa-9cba-9fd57a93bcd3" providerId="ADAL" clId="{DA4B6C94-B74E-44F7-940F-0356F15EF269}" dt="2026-09-14T18:27:27.887" v="262" actId="14100"/>
          <ac:spMkLst>
            <pc:docMk/>
            <pc:sldMk cId="0" sldId="256"/>
            <ac:spMk id="101" creationId="{00000000-0000-0000-0000-000000000000}"/>
          </ac:spMkLst>
        </pc:spChg>
        <pc:spChg chg="mod">
          <ac:chgData name="Maria Darley" userId="f6e24b1c-9a6b-46aa-9cba-9fd57a93bcd3" providerId="ADAL" clId="{DA4B6C94-B74E-44F7-940F-0356F15EF269}" dt="2026-09-14T18:27:04.560" v="257" actId="14100"/>
          <ac:spMkLst>
            <pc:docMk/>
            <pc:sldMk cId="0" sldId="256"/>
            <ac:spMk id="102" creationId="{00000000-0000-0000-0000-000000000000}"/>
          </ac:spMkLst>
        </pc:spChg>
        <pc:spChg chg="mod">
          <ac:chgData name="Maria Darley" userId="f6e24b1c-9a6b-46aa-9cba-9fd57a93bcd3" providerId="ADAL" clId="{DA4B6C94-B74E-44F7-940F-0356F15EF269}" dt="2026-09-14T18:27:51.980" v="264" actId="14100"/>
          <ac:spMkLst>
            <pc:docMk/>
            <pc:sldMk cId="0" sldId="256"/>
            <ac:spMk id="103" creationId="{00000000-0000-0000-0000-000000000000}"/>
          </ac:spMkLst>
        </pc:spChg>
        <pc:spChg chg="mod">
          <ac:chgData name="Maria Darley" userId="f6e24b1c-9a6b-46aa-9cba-9fd57a93bcd3" providerId="ADAL" clId="{DA4B6C94-B74E-44F7-940F-0356F15EF269}" dt="2026-09-15T18:09:43.109" v="313" actId="14100"/>
          <ac:spMkLst>
            <pc:docMk/>
            <pc:sldMk cId="0" sldId="256"/>
            <ac:spMk id="105" creationId="{00000000-0000-0000-0000-000000000000}"/>
          </ac:spMkLst>
        </pc:spChg>
        <pc:grpChg chg="mod">
          <ac:chgData name="Maria Darley" userId="f6e24b1c-9a6b-46aa-9cba-9fd57a93bcd3" providerId="ADAL" clId="{DA4B6C94-B74E-44F7-940F-0356F15EF269}" dt="2026-09-15T18:10:15.892" v="314" actId="1076"/>
          <ac:grpSpMkLst>
            <pc:docMk/>
            <pc:sldMk cId="0" sldId="256"/>
            <ac:grpSpMk id="107" creationId="{00000000-0000-0000-0000-000000000000}"/>
          </ac:grpSpMkLst>
        </pc:grpChg>
        <pc:graphicFrameChg chg="mod modGraphic">
          <ac:chgData name="Maria Darley" userId="f6e24b1c-9a6b-46aa-9cba-9fd57a93bcd3" providerId="ADAL" clId="{DA4B6C94-B74E-44F7-940F-0356F15EF269}" dt="2026-09-14T18:28:11.868" v="268" actId="14100"/>
          <ac:graphicFrameMkLst>
            <pc:docMk/>
            <pc:sldMk cId="0" sldId="256"/>
            <ac:graphicFrameMk id="11" creationId="{130ABAE2-BACD-AA4F-5A35-21E5E29745A8}"/>
          </ac:graphicFrameMkLst>
        </pc:graphicFrameChg>
        <pc:graphicFrameChg chg="mod modGraphic">
          <ac:chgData name="Maria Darley" userId="f6e24b1c-9a6b-46aa-9cba-9fd57a93bcd3" providerId="ADAL" clId="{DA4B6C94-B74E-44F7-940F-0356F15EF269}" dt="2026-09-14T18:28:03.615" v="267" actId="1038"/>
          <ac:graphicFrameMkLst>
            <pc:docMk/>
            <pc:sldMk cId="0" sldId="256"/>
            <ac:graphicFrameMk id="104" creationId="{00000000-0000-0000-0000-000000000000}"/>
          </ac:graphicFrameMkLst>
        </pc:graphicFrameChg>
        <pc:cxnChg chg="mod">
          <ac:chgData name="Maria Darley" userId="f6e24b1c-9a6b-46aa-9cba-9fd57a93bcd3" providerId="ADAL" clId="{DA4B6C94-B74E-44F7-940F-0356F15EF269}" dt="2026-09-14T15:38:39.811" v="133" actId="1035"/>
          <ac:cxnSpMkLst>
            <pc:docMk/>
            <pc:sldMk cId="0" sldId="256"/>
            <ac:cxnSpMk id="5" creationId="{829D97E8-D5B6-7DA9-ADDA-2966BA075382}"/>
          </ac:cxnSpMkLst>
        </pc:cxnChg>
        <pc:cxnChg chg="mod">
          <ac:chgData name="Maria Darley" userId="f6e24b1c-9a6b-46aa-9cba-9fd57a93bcd3" providerId="ADAL" clId="{DA4B6C94-B74E-44F7-940F-0356F15EF269}" dt="2026-09-14T18:29:18.198" v="270" actId="1076"/>
          <ac:cxnSpMkLst>
            <pc:docMk/>
            <pc:sldMk cId="0" sldId="256"/>
            <ac:cxnSpMk id="90" creationId="{00000000-0000-0000-0000-000000000000}"/>
          </ac:cxnSpMkLst>
        </pc:cxnChg>
        <pc:cxnChg chg="mod">
          <ac:chgData name="Maria Darley" userId="f6e24b1c-9a6b-46aa-9cba-9fd57a93bcd3" providerId="ADAL" clId="{DA4B6C94-B74E-44F7-940F-0356F15EF269}" dt="2026-09-14T18:27:13.915" v="259" actId="1076"/>
          <ac:cxnSpMkLst>
            <pc:docMk/>
            <pc:sldMk cId="0" sldId="256"/>
            <ac:cxnSpMk id="106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59000" y="696913"/>
            <a:ext cx="26924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9" tIns="93129" rIns="93129" bIns="93129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29" tIns="93129" rIns="93129" bIns="9312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59000" y="696913"/>
            <a:ext cx="26924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/>
            </a:lvl1pPr>
            <a:lvl2pPr lvl="1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/>
            </a:lvl3pPr>
            <a:lvl4pPr lvl="3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4pPr>
            <a:lvl5pPr lvl="4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5pPr>
            <a:lvl6pPr lvl="5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6pPr>
            <a:lvl7pPr lvl="6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7pPr>
            <a:lvl8pPr lvl="7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8pPr>
            <a:lvl9pPr lvl="8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530"/>
              <a:buNone/>
              <a:defRPr sz="153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 b="1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 b="1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 b="1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 b="1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132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  <a:defRPr sz="2720"/>
            </a:lvl1pPr>
            <a:lvl2pPr marL="914400" lvl="1" indent="-37973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  <a:defRPr sz="2380"/>
            </a:lvl2pPr>
            <a:lvl3pPr marL="1371600" lvl="2" indent="-358139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 sz="2040"/>
            </a:lvl3pPr>
            <a:lvl4pPr marL="1828800" lvl="3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marL="2286000" lvl="4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marL="2743200" lvl="5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marL="3200400" lvl="6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marL="3657600" lvl="7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marL="4114800" lvl="8" indent="-33655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marL="914400" lvl="1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marL="1371600" lvl="2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marL="1828800" lvl="3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marL="2286000" lvl="4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marL="2743200" lvl="5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marL="3200400" lvl="6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marL="3657600" lvl="7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marL="4114800" lvl="8" indent="-228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695219" y="2516718"/>
            <a:ext cx="6381962" cy="6703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2138071" y="3959569"/>
            <a:ext cx="8524029" cy="1675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1262353" y="2332223"/>
            <a:ext cx="8524029" cy="493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0"/>
              <a:buFont typeface="Calibri"/>
              <a:buNone/>
              <a:defRPr sz="37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9730" algn="l" rtl="0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  <a:defRPr sz="23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8140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sz="204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550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755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5754" algn="l" rtl="0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  <a:defRPr sz="102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464096" y="6640690"/>
            <a:ext cx="1835696" cy="3185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SPORTS </a:t>
            </a: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1000"/>
            </a:pPr>
            <a:r>
              <a:rPr lang="en-US" sz="10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Georgia High School Association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baseball, basketball, cheerleading, </a:t>
            </a:r>
            <a:r>
              <a:rPr lang="en-US" sz="1000" dirty="0">
                <a:solidFill>
                  <a:schemeClr val="dk1"/>
                </a:solidFill>
              </a:rPr>
              <a:t>competitive cheer,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cross country, football, golf, soccer, swimming, tennis, track,</a:t>
            </a:r>
            <a:r>
              <a:rPr lang="en-US" sz="1000" dirty="0">
                <a:solidFill>
                  <a:schemeClr val="dk1"/>
                </a:solidFill>
              </a:rPr>
              <a:t> and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volleyball</a:t>
            </a:r>
            <a:r>
              <a:rPr lang="en-US" sz="1000" dirty="0">
                <a:solidFill>
                  <a:schemeClr val="dk1"/>
                </a:solidFill>
              </a:rPr>
              <a:t>.</a:t>
            </a:r>
            <a:br>
              <a:rPr lang="en-US" sz="1000" dirty="0">
                <a:solidFill>
                  <a:schemeClr val="dk1"/>
                </a:solidFill>
              </a:rPr>
            </a:br>
            <a:endParaRPr sz="3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Georgia Independent Athletic Association: </a:t>
            </a:r>
            <a:r>
              <a:rPr lang="en-US" sz="1000" dirty="0">
                <a:solidFill>
                  <a:schemeClr val="dk1"/>
                </a:solidFill>
              </a:rPr>
              <a:t>clay target.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CLUBS &amp; ORGANIZATIONS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1000"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Art, Drama, </a:t>
            </a:r>
            <a:r>
              <a:rPr lang="en-US" sz="1000" dirty="0">
                <a:solidFill>
                  <a:schemeClr val="dk1"/>
                </a:solidFill>
              </a:rPr>
              <a:t>FLAIR (Foreign Language Alliance for International Rapport),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French, Interact, Model UN, National Honor Society,</a:t>
            </a:r>
            <a:r>
              <a:rPr lang="en-US" sz="1000" dirty="0">
                <a:solidFill>
                  <a:schemeClr val="dk1"/>
                </a:solidFill>
              </a:rPr>
              <a:t> Next Gen Voices, Pickleball, Sailing, Spanish Club and Student Ambassadors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457200" y="3828846"/>
            <a:ext cx="1828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ENROLLMENT: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228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57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% male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dirty="0">
                <a:solidFill>
                  <a:schemeClr val="dk1"/>
                </a:solidFill>
                <a:highlight>
                  <a:srgbClr val="FFFFFF"/>
                </a:highlight>
              </a:rPr>
              <a:t>69</a:t>
            </a:r>
            <a:r>
              <a:rPr lang="en-US" sz="1000" b="0" i="0" u="none" strike="noStrike" cap="none" dirty="0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% Catholic</a:t>
            </a:r>
            <a:endParaRPr sz="1000" b="0" i="0" u="none" strike="noStrike" cap="none" dirty="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21% Students of Color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322996"/>
            <a:ext cx="830971" cy="83100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1292772" y="342900"/>
            <a:ext cx="60225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AQUINAS HIGH SCHOOL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School Profile 2026-2027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457200" y="1963437"/>
            <a:ext cx="1828800" cy="1846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Maureen Lewis ‘84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300" dirty="0"/>
            </a:b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Shannon Williams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Assistant Principal</a:t>
            </a:r>
            <a:br>
              <a:rPr lang="en-US" sz="1000" dirty="0"/>
            </a:br>
            <a:br>
              <a:rPr lang="en-US" sz="300" dirty="0"/>
            </a:b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Tara Garrison ’90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Counselor</a:t>
            </a:r>
            <a:br>
              <a:rPr lang="en-US" sz="1000" dirty="0"/>
            </a:br>
            <a:br>
              <a:rPr lang="en-US" sz="300" dirty="0"/>
            </a:b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James Leonard ‘05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Athletic Director</a:t>
            </a:r>
            <a:br>
              <a:rPr lang="en-US" sz="1000" dirty="0"/>
            </a:br>
            <a:endParaRPr lang="en-US" sz="3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Maria Darley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 of College Counseling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64096" y="1230728"/>
            <a:ext cx="1786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1920 Highland Avenue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Augusta, GA 30904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706-736-5516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www.aquinashigh.org</a:t>
            </a: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" name="Google Shape;90;p1"/>
          <p:cNvCxnSpPr/>
          <p:nvPr/>
        </p:nvCxnSpPr>
        <p:spPr>
          <a:xfrm>
            <a:off x="457200" y="1975813"/>
            <a:ext cx="1828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1" name="Google Shape;91;p1"/>
          <p:cNvCxnSpPr/>
          <p:nvPr/>
        </p:nvCxnSpPr>
        <p:spPr>
          <a:xfrm>
            <a:off x="421396" y="4558842"/>
            <a:ext cx="1828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2" name="Google Shape;92;p1"/>
          <p:cNvSpPr txBox="1"/>
          <p:nvPr/>
        </p:nvSpPr>
        <p:spPr>
          <a:xfrm>
            <a:off x="464096" y="5363735"/>
            <a:ext cx="18288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MEMBERSHIPS:</a:t>
            </a: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SACA, NCEA, AAUSA, GHSA, GIAA.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Aquinas is accredited by </a:t>
            </a:r>
            <a:r>
              <a:rPr lang="en-US" sz="10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Cognia.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Aquinas is a diocesan high school within the Diocese of Savannah, Georgia. 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" name="Google Shape;93;p1"/>
          <p:cNvCxnSpPr/>
          <p:nvPr/>
        </p:nvCxnSpPr>
        <p:spPr>
          <a:xfrm>
            <a:off x="457200" y="5323615"/>
            <a:ext cx="1828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4" name="Google Shape;94;p1"/>
          <p:cNvCxnSpPr/>
          <p:nvPr/>
        </p:nvCxnSpPr>
        <p:spPr>
          <a:xfrm>
            <a:off x="421396" y="6611013"/>
            <a:ext cx="1828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5" name="Google Shape;95;p1"/>
          <p:cNvCxnSpPr/>
          <p:nvPr/>
        </p:nvCxnSpPr>
        <p:spPr>
          <a:xfrm>
            <a:off x="464096" y="5912229"/>
            <a:ext cx="1828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6" name="Google Shape;96;p1"/>
          <p:cNvSpPr txBox="1"/>
          <p:nvPr/>
        </p:nvSpPr>
        <p:spPr>
          <a:xfrm>
            <a:off x="2475186" y="1551576"/>
            <a:ext cx="498455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MISSION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Aquinas High School is a Catholic, college preparatory school committed to educating young men and women to be people of faith, character, and scholarship.</a:t>
            </a: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2456126" y="1162072"/>
            <a:ext cx="49149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Faith.   Character.   Scholarship.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457200" y="4618421"/>
            <a:ext cx="2479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FACULTY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25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Faculty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highlight>
                  <a:schemeClr val="lt1"/>
                </a:highlight>
              </a:rPr>
              <a:t>80</a:t>
            </a:r>
            <a:r>
              <a:rPr lang="en-US" sz="1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% hold advanced degrees</a:t>
            </a:r>
            <a:endParaRPr sz="1400" b="0" i="0" u="none" strike="noStrike" cap="none" dirty="0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10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:1 Student teacher ratio</a:t>
            </a: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2465688" y="4285907"/>
            <a:ext cx="247650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GRADING SCALE</a:t>
            </a: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2475185" y="4535571"/>
            <a:ext cx="2417905" cy="1123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A+ = 95-105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90-94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B+ = 85-89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80-84</a:t>
            </a: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C+</a:t>
            </a:r>
            <a:r>
              <a:rPr lang="en-US" sz="7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75-79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   = 70-74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  </a:t>
            </a:r>
            <a:r>
              <a:rPr lang="en-US" sz="7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69 or below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2465688" y="5643688"/>
            <a:ext cx="2430786" cy="353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Honors and AP courses are weighted.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do not report class rank.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2456125" y="2342351"/>
            <a:ext cx="2292019" cy="198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CURRICULUM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Aquinas students complete a minimum of 24 courses for graduation.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en-US" sz="3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Religion – 4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English – 4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Social Studies – 3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Science – 4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Mathematics- 4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Foreign Language – 2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9063" marR="0" lvl="0" indent="-1190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Fine Arts, Computer or additional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9063" marR="0" lvl="0" indent="-1190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Foreign Language – 1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PE/Health – 1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2465688" y="7355185"/>
            <a:ext cx="2440993" cy="661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 OF 2027 GRADE</a:t>
            </a:r>
            <a:r>
              <a:rPr lang="en-US" sz="1000" b="1" dirty="0">
                <a:solidFill>
                  <a:schemeClr val="dk1"/>
                </a:solidFill>
              </a:rPr>
              <a:t> </a:t>
            </a: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DISTRIBUTION</a:t>
            </a:r>
            <a:endParaRPr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Cumulative weighted GPAs through end of junior year.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4" name="Google Shape;104;p1"/>
          <p:cNvGraphicFramePr/>
          <p:nvPr>
            <p:extLst>
              <p:ext uri="{D42A27DB-BD31-4B8C-83A1-F6EECF244321}">
                <p14:modId xmlns:p14="http://schemas.microsoft.com/office/powerpoint/2010/main" val="3456188433"/>
              </p:ext>
            </p:extLst>
          </p:nvPr>
        </p:nvGraphicFramePr>
        <p:xfrm>
          <a:off x="2510028" y="8124341"/>
          <a:ext cx="2100072" cy="1371650"/>
        </p:xfrm>
        <a:graphic>
          <a:graphicData uri="http://schemas.openxmlformats.org/drawingml/2006/table">
            <a:tbl>
              <a:tblPr firstRow="1" bandRow="1">
                <a:noFill/>
                <a:tableStyleId>{2D57039D-A7CA-420F-BB65-53D0BB24696A}</a:tableStyleId>
              </a:tblPr>
              <a:tblGrid>
                <a:gridCol w="737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GPA                                                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Number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% of Class</a:t>
                      </a:r>
                      <a:endParaRPr sz="1400" u="none" strike="noStrike" cap="none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4.00+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29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54%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3.5-3.99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29%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3.0-3.49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15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 2.99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u="none" strike="noStrike" cap="none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5" name="Google Shape;105;p1"/>
          <p:cNvSpPr txBox="1"/>
          <p:nvPr/>
        </p:nvSpPr>
        <p:spPr>
          <a:xfrm>
            <a:off x="4951843" y="2385991"/>
            <a:ext cx="2485151" cy="575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ADVANCED PLACEMENT OFFERINGS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addition to </a:t>
            </a:r>
            <a:r>
              <a:rPr lang="en-US" sz="1000" dirty="0">
                <a:solidFill>
                  <a:schemeClr val="dk1"/>
                </a:solidFill>
              </a:rPr>
              <a:t>10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honors courses, the following Advanced Placement courses are available to students: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endParaRPr sz="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2-D Art and Design*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 History*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Biology*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Calculus AB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Calculus BC*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Chemistry*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Computer Science A*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Computer Science Principles*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Cybersecurity*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English Language and Composition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English Literature and Composition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Environmental Science</a:t>
            </a: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</a:rPr>
              <a:t>French Language and Culture*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Government*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Human Geography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Macroeconomics*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Physics 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Pre-Calculus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Psychology*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Research*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Seminar*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Statistics*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 History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World History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74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93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*Indicates course not offered every year.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en-US" sz="10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2026 ADVANCED PLACEMENT RESULTS</a:t>
            </a:r>
            <a:endParaRPr sz="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157 Students took </a:t>
            </a:r>
            <a:r>
              <a:rPr lang="en-US" sz="1000" dirty="0">
                <a:solidFill>
                  <a:schemeClr val="dk1"/>
                </a:solidFill>
              </a:rPr>
              <a:t>34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AP exams.</a:t>
            </a:r>
            <a:endParaRPr sz="1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highlight>
                  <a:schemeClr val="lt1"/>
                </a:highlight>
              </a:rPr>
              <a:t> 66</a:t>
            </a:r>
            <a:r>
              <a:rPr lang="en-US" sz="1000" b="0" i="0" u="none" strike="noStrike" cap="none" dirty="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AP scholars</a:t>
            </a:r>
            <a:endParaRPr sz="1000" b="0" i="0" u="none" strike="noStrike" cap="none" dirty="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83% overall pass rate.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lang="en-US" sz="1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7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" name="Google Shape;106;p1"/>
          <p:cNvCxnSpPr/>
          <p:nvPr/>
        </p:nvCxnSpPr>
        <p:spPr>
          <a:xfrm>
            <a:off x="2456125" y="1531363"/>
            <a:ext cx="4917528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07" name="Google Shape;107;p1"/>
          <p:cNvGrpSpPr/>
          <p:nvPr/>
        </p:nvGrpSpPr>
        <p:grpSpPr>
          <a:xfrm>
            <a:off x="2652261" y="9313466"/>
            <a:ext cx="95250" cy="113658"/>
            <a:chOff x="2602450" y="8039729"/>
            <a:chExt cx="95250" cy="113658"/>
          </a:xfrm>
        </p:grpSpPr>
        <p:cxnSp>
          <p:nvCxnSpPr>
            <p:cNvPr id="108" name="Google Shape;108;p1"/>
            <p:cNvCxnSpPr/>
            <p:nvPr/>
          </p:nvCxnSpPr>
          <p:spPr>
            <a:xfrm flipH="1">
              <a:off x="2602450" y="8039729"/>
              <a:ext cx="95250" cy="41275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9" name="Google Shape;109;p1"/>
            <p:cNvCxnSpPr/>
            <p:nvPr/>
          </p:nvCxnSpPr>
          <p:spPr>
            <a:xfrm rot="10800000">
              <a:off x="2602450" y="8085167"/>
              <a:ext cx="95250" cy="4572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0" name="Google Shape;110;p1"/>
            <p:cNvCxnSpPr/>
            <p:nvPr/>
          </p:nvCxnSpPr>
          <p:spPr>
            <a:xfrm rot="10800000">
              <a:off x="2602450" y="8153387"/>
              <a:ext cx="95250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617F43C-DEA3-6F33-D44C-B310D8772064}"/>
              </a:ext>
            </a:extLst>
          </p:cNvPr>
          <p:cNvSpPr txBox="1"/>
          <p:nvPr/>
        </p:nvSpPr>
        <p:spPr>
          <a:xfrm>
            <a:off x="7179398" y="218188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3" name="Google Shape;93;p1">
            <a:extLst>
              <a:ext uri="{FF2B5EF4-FFF2-40B4-BE49-F238E27FC236}">
                <a16:creationId xmlns:a16="http://schemas.microsoft.com/office/drawing/2014/main" id="{831F0F95-3BD2-EA54-972A-8F531DB57BD9}"/>
              </a:ext>
            </a:extLst>
          </p:cNvPr>
          <p:cNvCxnSpPr/>
          <p:nvPr/>
        </p:nvCxnSpPr>
        <p:spPr>
          <a:xfrm>
            <a:off x="457200" y="3797614"/>
            <a:ext cx="1828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" name="Google Shape;106;p1">
            <a:extLst>
              <a:ext uri="{FF2B5EF4-FFF2-40B4-BE49-F238E27FC236}">
                <a16:creationId xmlns:a16="http://schemas.microsoft.com/office/drawing/2014/main" id="{829D97E8-D5B6-7DA9-ADDA-2966BA075382}"/>
              </a:ext>
            </a:extLst>
          </p:cNvPr>
          <p:cNvCxnSpPr/>
          <p:nvPr/>
        </p:nvCxnSpPr>
        <p:spPr>
          <a:xfrm>
            <a:off x="2456126" y="2225622"/>
            <a:ext cx="4917528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FFAD60F-BE02-1A9A-9231-2F8069231CF1}"/>
              </a:ext>
            </a:extLst>
          </p:cNvPr>
          <p:cNvSpPr txBox="1"/>
          <p:nvPr/>
        </p:nvSpPr>
        <p:spPr>
          <a:xfrm>
            <a:off x="2365239" y="6001774"/>
            <a:ext cx="24851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DUAL ENROLLMENT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</a:t>
            </a:r>
            <a:r>
              <a:rPr lang="en-US" sz="1000" dirty="0">
                <a:solidFill>
                  <a:schemeClr val="dk1"/>
                </a:solidFill>
              </a:rPr>
              <a:t>d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ual </a:t>
            </a:r>
            <a:r>
              <a:rPr lang="en-US" sz="1000" dirty="0">
                <a:solidFill>
                  <a:schemeClr val="dk1"/>
                </a:solidFill>
              </a:rPr>
              <a:t>e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nrollment course will be approved in place of a course required for Aquinas graduation. If the college awards a letter grade, Aquinas will use the following numeric grade: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 95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  85</a:t>
            </a:r>
            <a:b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  75</a:t>
            </a:r>
            <a:endParaRPr lang="en-US"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" name="Google Shape;104;p1">
            <a:extLst>
              <a:ext uri="{FF2B5EF4-FFF2-40B4-BE49-F238E27FC236}">
                <a16:creationId xmlns:a16="http://schemas.microsoft.com/office/drawing/2014/main" id="{130ABAE2-BACD-AA4F-5A35-21E5E29745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7649145"/>
              </p:ext>
            </p:extLst>
          </p:nvPr>
        </p:nvGraphicFramePr>
        <p:xfrm>
          <a:off x="5171691" y="8233413"/>
          <a:ext cx="2100072" cy="1463100"/>
        </p:xfrm>
        <a:graphic>
          <a:graphicData uri="http://schemas.openxmlformats.org/drawingml/2006/table">
            <a:tbl>
              <a:tblPr firstRow="1" bandRow="1">
                <a:noFill/>
                <a:tableStyleId>{2D57039D-A7CA-420F-BB65-53D0BB24696A}</a:tableStyleId>
              </a:tblPr>
              <a:tblGrid>
                <a:gridCol w="1392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3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Class of 2027 AP Distribution                                                </a:t>
                      </a:r>
                    </a:p>
                  </a:txBody>
                  <a:tcPr marL="91450" marR="91450" marT="45725" marB="45725" anchor="ctr"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91450" marR="91450" marT="45725" marB="45725" anchor="ctr"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1+ AP Courses</a:t>
                      </a: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98%</a:t>
                      </a:r>
                      <a:endParaRPr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4+ AP Courses</a:t>
                      </a: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69%</a:t>
                      </a:r>
                      <a:endParaRPr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7+ AP Courses</a:t>
                      </a: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43%</a:t>
                      </a:r>
                      <a:endParaRPr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  10+ AP Courses</a:t>
                      </a: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+mn-lt"/>
                          <a:ea typeface="Arial"/>
                          <a:cs typeface="Arial"/>
                          <a:sym typeface="Arial"/>
                        </a:rPr>
                        <a:t>24%</a:t>
                      </a:r>
                      <a:endParaRPr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Average AP Courses</a:t>
                      </a:r>
                    </a:p>
                  </a:txBody>
                  <a:tcPr marL="91450" marR="91450" marT="45725" marB="45725" anchor="ctr"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US" sz="1000" u="none" strike="noStrike" cap="none" dirty="0">
                          <a:latin typeface="+mn-lt"/>
                        </a:rPr>
                        <a:t>6</a:t>
                      </a:r>
                      <a:endParaRPr sz="1000" u="none" strike="noStrike" cap="none" dirty="0">
                        <a:latin typeface="+mn-lt"/>
                      </a:endParaRPr>
                    </a:p>
                  </a:txBody>
                  <a:tcPr marL="91450" marR="91450" marT="45725" marB="45725" anchor="ctr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28118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554</Words>
  <Application>Microsoft Office PowerPoint</Application>
  <PresentationFormat>Custom</PresentationFormat>
  <Paragraphs>109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Montserrat Medium</vt:lpstr>
      <vt:lpstr>Calibri</vt:lpstr>
      <vt:lpstr>Montserrat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Maria Darley</cp:lastModifiedBy>
  <cp:revision>5</cp:revision>
  <cp:lastPrinted>2026-09-14T15:41:23Z</cp:lastPrinted>
  <dcterms:created xsi:type="dcterms:W3CDTF">2018-07-31T13:21:28Z</dcterms:created>
  <dcterms:modified xsi:type="dcterms:W3CDTF">2026-09-15T18:10:26Z</dcterms:modified>
</cp:coreProperties>
</file>